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88" r:id="rId2"/>
    <p:sldId id="289" r:id="rId3"/>
    <p:sldId id="290" r:id="rId4"/>
    <p:sldId id="291" r:id="rId5"/>
    <p:sldId id="285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1747AB-D3D6-4439-A958-8C13FED7C4EC}" type="datetimeFigureOut">
              <a:rPr lang="fa-IR" smtClean="0"/>
              <a:t>1440/08/04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38FF154-A7C0-4D42-801A-AE7876DB04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626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905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Monitoring of anesthesia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" y="971550"/>
            <a:ext cx="8839200" cy="40385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defRPr/>
            </a:pPr>
            <a:r>
              <a:rPr lang="en-US" dirty="0" smtClean="0"/>
              <a:t>Central nervous system</a:t>
            </a:r>
          </a:p>
          <a:p>
            <a:pPr algn="just" rtl="0">
              <a:defRPr/>
            </a:pPr>
            <a:r>
              <a:rPr lang="en-US" dirty="0" smtClean="0"/>
              <a:t>Cardiovascular system</a:t>
            </a:r>
          </a:p>
          <a:p>
            <a:pPr algn="just" rtl="0">
              <a:defRPr/>
            </a:pPr>
            <a:r>
              <a:rPr lang="en-US" dirty="0" smtClean="0"/>
              <a:t>Respiratory system</a:t>
            </a:r>
          </a:p>
          <a:p>
            <a:pPr algn="just" rtl="0">
              <a:defRPr/>
            </a:pPr>
            <a:r>
              <a:rPr lang="en-US" dirty="0" smtClean="0"/>
              <a:t>Musculoskeletal system</a:t>
            </a:r>
          </a:p>
          <a:p>
            <a:pPr algn="just" rtl="0">
              <a:defRPr/>
            </a:pPr>
            <a:r>
              <a:rPr lang="en-US" dirty="0" smtClean="0"/>
              <a:t>Hepatic, Renal and </a:t>
            </a:r>
          </a:p>
          <a:p>
            <a:pPr algn="just" rtl="0">
              <a:defRPr/>
            </a:pPr>
            <a:r>
              <a:rPr lang="en-US" dirty="0" smtClean="0"/>
              <a:t>Endocrine systems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112" b="24393"/>
          <a:stretch/>
        </p:blipFill>
        <p:spPr>
          <a:xfrm>
            <a:off x="4724401" y="1008992"/>
            <a:ext cx="4267200" cy="3913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9154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800100"/>
            <a:ext cx="8839200" cy="42291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l" rtl="0">
              <a:lnSpc>
                <a:spcPct val="150000"/>
              </a:lnSpc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■ </a:t>
            </a:r>
            <a:r>
              <a:rPr lang="en-US" sz="2400" dirty="0" smtClean="0"/>
              <a:t>Anesthetic </a:t>
            </a:r>
            <a:r>
              <a:rPr lang="en-US" sz="2400" dirty="0"/>
              <a:t>depth</a:t>
            </a:r>
          </a:p>
          <a:p>
            <a:pPr marL="0" indent="0" algn="l" rtl="0">
              <a:lnSpc>
                <a:spcPct val="150000"/>
              </a:lnSpc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■ </a:t>
            </a:r>
            <a:r>
              <a:rPr lang="en-US" sz="2400" dirty="0" smtClean="0"/>
              <a:t>EEG (Electroencephalography)</a:t>
            </a:r>
            <a:endParaRPr lang="en-US" sz="2400" dirty="0"/>
          </a:p>
          <a:p>
            <a:pPr marL="0" indent="0" algn="l" rtl="0">
              <a:lnSpc>
                <a:spcPct val="150000"/>
              </a:lnSpc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■ </a:t>
            </a:r>
            <a:r>
              <a:rPr lang="en-US" sz="2400" dirty="0" smtClean="0"/>
              <a:t>Response </a:t>
            </a:r>
            <a:r>
              <a:rPr lang="en-US" sz="2400" dirty="0"/>
              <a:t>to stimulation</a:t>
            </a:r>
          </a:p>
          <a:p>
            <a:pPr marL="0" indent="0" algn="l" rtl="0">
              <a:lnSpc>
                <a:spcPct val="150000"/>
              </a:lnSpc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■ </a:t>
            </a:r>
            <a:r>
              <a:rPr lang="en-US" sz="2400" dirty="0" smtClean="0"/>
              <a:t>Reflexes</a:t>
            </a:r>
            <a:endParaRPr lang="en-US" sz="2400" dirty="0"/>
          </a:p>
          <a:p>
            <a:pPr marL="0" indent="0" algn="l" rtl="0">
              <a:lnSpc>
                <a:spcPct val="150000"/>
              </a:lnSpc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● </a:t>
            </a:r>
            <a:r>
              <a:rPr lang="en-US" sz="2200" dirty="0" smtClean="0">
                <a:solidFill>
                  <a:srgbClr val="FF0000"/>
                </a:solidFill>
              </a:rPr>
              <a:t>Ocular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 algn="l" rtl="0">
              <a:lnSpc>
                <a:spcPct val="150000"/>
              </a:lnSpc>
              <a:buNone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A-Palpebral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 algn="l" rtl="0">
              <a:lnSpc>
                <a:spcPct val="150000"/>
              </a:lnSpc>
              <a:buNone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B-corneal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 algn="just" rtl="0">
              <a:buNone/>
            </a:pP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114300"/>
            <a:ext cx="7467600" cy="5715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CNS monitoring</a:t>
            </a:r>
            <a:endParaRPr lang="fa-I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917466"/>
            <a:ext cx="3093611" cy="1840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91" b="54372"/>
          <a:stretch/>
        </p:blipFill>
        <p:spPr>
          <a:xfrm>
            <a:off x="5715000" y="2876550"/>
            <a:ext cx="3093611" cy="2120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260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800100"/>
            <a:ext cx="8839200" cy="42291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■ </a:t>
            </a:r>
            <a:r>
              <a:rPr lang="en-US" sz="2400" dirty="0" smtClean="0"/>
              <a:t>Eye </a:t>
            </a:r>
            <a:r>
              <a:rPr lang="en-US" sz="2400" dirty="0"/>
              <a:t>position</a:t>
            </a:r>
          </a:p>
          <a:p>
            <a:pPr marL="0" indent="0" algn="just" rtl="0"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■ </a:t>
            </a:r>
            <a:r>
              <a:rPr lang="en-US" sz="2400" dirty="0" err="1" smtClean="0"/>
              <a:t>Nystagmous</a:t>
            </a:r>
            <a:endParaRPr lang="en-US" sz="2400" dirty="0"/>
          </a:p>
          <a:p>
            <a:pPr marL="0" indent="0" algn="just" rtl="0"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■ </a:t>
            </a:r>
            <a:r>
              <a:rPr lang="en-US" sz="2400" dirty="0" smtClean="0"/>
              <a:t>Muscle </a:t>
            </a:r>
            <a:r>
              <a:rPr lang="en-US" sz="2400" dirty="0"/>
              <a:t>tone</a:t>
            </a:r>
          </a:p>
          <a:p>
            <a:pPr marL="0" indent="0" algn="just" rtl="0"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■ </a:t>
            </a:r>
            <a:r>
              <a:rPr lang="en-US" sz="2400" dirty="0" smtClean="0"/>
              <a:t>Respiratory </a:t>
            </a:r>
            <a:r>
              <a:rPr lang="en-US" sz="2400" dirty="0"/>
              <a:t>rate</a:t>
            </a:r>
          </a:p>
          <a:p>
            <a:pPr marL="0" indent="0" algn="just" rtl="0"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■ </a:t>
            </a:r>
            <a:r>
              <a:rPr lang="en-US" sz="2400" dirty="0" smtClean="0"/>
              <a:t>Heart </a:t>
            </a:r>
            <a:r>
              <a:rPr lang="en-US" sz="2400" dirty="0"/>
              <a:t>rate</a:t>
            </a:r>
          </a:p>
          <a:p>
            <a:pPr marL="0" indent="0" algn="just" rtl="0"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■ </a:t>
            </a:r>
            <a:r>
              <a:rPr lang="en-US" sz="2400" dirty="0" smtClean="0"/>
              <a:t>Blood </a:t>
            </a:r>
            <a:r>
              <a:rPr lang="en-US" sz="2400" dirty="0"/>
              <a:t>pressure</a:t>
            </a:r>
          </a:p>
          <a:p>
            <a:pPr marL="0" indent="0" algn="just" rtl="0">
              <a:buNone/>
            </a:pP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55245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/>
              <a:t>CNS monitoring</a:t>
            </a:r>
            <a:endParaRPr lang="fa-IR" sz="32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1" y="1047750"/>
            <a:ext cx="2938462" cy="391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4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800100"/>
            <a:ext cx="8839200" cy="42291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■ </a:t>
            </a:r>
            <a:r>
              <a:rPr lang="en-US" sz="2800" dirty="0" smtClean="0"/>
              <a:t>Heart </a:t>
            </a:r>
            <a:r>
              <a:rPr lang="en-US" sz="2800" dirty="0"/>
              <a:t>rate (</a:t>
            </a:r>
            <a:r>
              <a:rPr lang="en-US" sz="2800" dirty="0" err="1"/>
              <a:t>bradycardia</a:t>
            </a:r>
            <a:r>
              <a:rPr lang="en-US" sz="2800" dirty="0"/>
              <a:t>, tachycardia)</a:t>
            </a:r>
          </a:p>
          <a:p>
            <a:pPr marL="0" indent="0" algn="l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■ </a:t>
            </a:r>
            <a:r>
              <a:rPr lang="en-US" sz="2800" dirty="0" smtClean="0"/>
              <a:t>Electrocardiogram </a:t>
            </a:r>
            <a:r>
              <a:rPr lang="en-US" sz="2800" dirty="0"/>
              <a:t>(ECG)</a:t>
            </a:r>
          </a:p>
          <a:p>
            <a:pPr marL="0" indent="0" algn="l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■ </a:t>
            </a:r>
            <a:r>
              <a:rPr lang="en-US" sz="2800" dirty="0" smtClean="0"/>
              <a:t>Cardiac </a:t>
            </a:r>
            <a:r>
              <a:rPr lang="en-US" sz="2800" dirty="0"/>
              <a:t>output</a:t>
            </a:r>
          </a:p>
          <a:p>
            <a:pPr marL="0" indent="0" algn="l" rtl="0">
              <a:buNone/>
              <a:defRPr/>
            </a:pPr>
            <a:r>
              <a:rPr lang="en-US" sz="2800" dirty="0">
                <a:latin typeface="Times New Roman"/>
                <a:cs typeface="Times New Roman"/>
              </a:rPr>
              <a:t>■ </a:t>
            </a:r>
            <a:r>
              <a:rPr lang="en-US" sz="2800" dirty="0" smtClean="0"/>
              <a:t>Blood </a:t>
            </a:r>
            <a:r>
              <a:rPr lang="en-US" sz="2800" dirty="0"/>
              <a:t>pressure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fa-I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114300"/>
            <a:ext cx="7620000" cy="5715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Cardiovascular system</a:t>
            </a:r>
            <a:endParaRPr lang="fa-I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480" y="1885950"/>
            <a:ext cx="5575442" cy="3101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455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57150"/>
            <a:ext cx="8839200" cy="49720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defRPr/>
            </a:pPr>
            <a:r>
              <a:rPr lang="en-US" sz="2400" dirty="0"/>
              <a:t>Digital palpation of pulse</a:t>
            </a:r>
          </a:p>
          <a:p>
            <a:pPr algn="just" rtl="0">
              <a:defRPr/>
            </a:pPr>
            <a:r>
              <a:rPr lang="en-US" sz="2400" dirty="0"/>
              <a:t>Stethoscope</a:t>
            </a:r>
          </a:p>
          <a:p>
            <a:pPr algn="just" rtl="0">
              <a:defRPr/>
            </a:pPr>
            <a:r>
              <a:rPr lang="en-US" sz="2400" dirty="0" smtClean="0"/>
              <a:t>Electrocardiogram</a:t>
            </a:r>
            <a:endParaRPr lang="en-US" sz="2400" dirty="0"/>
          </a:p>
          <a:p>
            <a:pPr algn="just" rtl="0">
              <a:defRPr/>
            </a:pPr>
            <a:r>
              <a:rPr lang="en-US" sz="2400" dirty="0"/>
              <a:t>Blood pressure monitor</a:t>
            </a:r>
          </a:p>
          <a:p>
            <a:pPr marL="0" indent="0" algn="just" rtl="0">
              <a:buNone/>
            </a:pP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191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Monitoring HR and Rhythm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085871"/>
            <a:ext cx="2816448" cy="389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75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6577</TotalTime>
  <Words>92</Words>
  <Application>Microsoft Office PowerPoint</Application>
  <PresentationFormat>On-screen Show (16:9)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Monitoring of anesthesia</vt:lpstr>
      <vt:lpstr>CNS monitoring</vt:lpstr>
      <vt:lpstr>CNS monitoring</vt:lpstr>
      <vt:lpstr>Cardiovascular system</vt:lpstr>
      <vt:lpstr>Monitoring HR and Rhythm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190</cp:revision>
  <dcterms:created xsi:type="dcterms:W3CDTF">2006-08-16T00:00:00Z</dcterms:created>
  <dcterms:modified xsi:type="dcterms:W3CDTF">2019-04-09T07:53:59Z</dcterms:modified>
  <cp:contentStatus/>
</cp:coreProperties>
</file>